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Wingdings 2" panose="05020102010507070707" pitchFamily="18" charset="2"/>
      <p:regular r:id="rId18"/>
    </p:embeddedFont>
    <p:embeddedFont>
      <p:font typeface="Verdana" panose="020B060403050404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6" d="100"/>
          <a:sy n="126" d="100"/>
        </p:scale>
        <p:origin x="-354" y="-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7289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735339081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735339081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73533908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73533908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735339081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735339081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735339081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735339081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735339081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735339081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735339081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735339081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735339081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735339081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73533908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73533908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735339081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735339081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735339081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73533908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авнобедренный треугольник 6"/>
          <p:cNvSpPr/>
          <p:nvPr/>
        </p:nvSpPr>
        <p:spPr>
          <a:xfrm rot="16200000">
            <a:off x="7790972" y="3778934"/>
            <a:ext cx="1419712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540544" y="582216"/>
            <a:ext cx="8062912" cy="1102519"/>
          </a:xfrm>
        </p:spPr>
        <p:txBody>
          <a:bodyPr anchor="b">
            <a:normAutofit/>
          </a:bodyPr>
          <a:lstStyle>
            <a:lvl1pPr algn="r">
              <a:defRPr sz="440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540544" y="1687710"/>
            <a:ext cx="8062912" cy="1314450"/>
          </a:xfrm>
        </p:spPr>
        <p:txBody>
          <a:bodyPr/>
          <a:lstStyle>
            <a:lvl1pPr marL="0" marR="36576" indent="0" algn="r">
              <a:spcBef>
                <a:spcPts val="0"/>
              </a:spcBef>
              <a:buNone/>
              <a:defRPr>
                <a:ln>
                  <a:solidFill>
                    <a:schemeClr val="bg2"/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1371600" y="4509492"/>
            <a:ext cx="5791200" cy="273844"/>
          </a:xfrm>
        </p:spPr>
        <p:txBody>
          <a:bodyPr tIns="0" bIns="0" anchor="t"/>
          <a:lstStyle>
            <a:lvl1pPr algn="r">
              <a:defRPr sz="1000"/>
            </a:lvl1pPr>
          </a:lstStyle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1371600" y="4238028"/>
            <a:ext cx="5791200" cy="273844"/>
          </a:xfrm>
        </p:spPr>
        <p:txBody>
          <a:bodyPr tIns="0" bIns="0" anchor="b"/>
          <a:lstStyle>
            <a:lvl1pPr algn="r">
              <a:defRPr sz="1100"/>
            </a:lvl1pPr>
          </a:lstStyle>
          <a:p>
            <a:endParaRPr kumimoji="0" lang="en-US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8392247" y="4314231"/>
            <a:ext cx="502920" cy="273844"/>
          </a:xfrm>
        </p:spPr>
        <p:txBody>
          <a:bodyPr anchor="ctr"/>
          <a:lstStyle>
            <a:lvl1pPr algn="ctr">
              <a:defRPr sz="1300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285750"/>
            <a:ext cx="1905000" cy="4114800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85750"/>
            <a:ext cx="6248400" cy="4114800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0620"/>
            <a:ext cx="8229600" cy="1049274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412106"/>
            <a:ext cx="8229600" cy="3429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4791456" y="4860036"/>
            <a:ext cx="2133600" cy="226314"/>
          </a:xfrm>
        </p:spPr>
        <p:txBody>
          <a:bodyPr/>
          <a:lstStyle/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57200" y="4860727"/>
            <a:ext cx="4260056" cy="225623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ый треугольник 8"/>
          <p:cNvSpPr/>
          <p:nvPr/>
        </p:nvSpPr>
        <p:spPr>
          <a:xfrm flipV="1">
            <a:off x="7034" y="5276"/>
            <a:ext cx="9129932" cy="5127674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rtl="0" eaLnBrk="1" latinLnBrk="0" hangingPunct="1"/>
            <a:endParaRPr kumimoji="0"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Равнобедренный треугольник 7"/>
          <p:cNvSpPr/>
          <p:nvPr/>
        </p:nvSpPr>
        <p:spPr>
          <a:xfrm rot="5400000" flipV="1">
            <a:off x="7790972" y="70339"/>
            <a:ext cx="1419712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955632" y="4857750"/>
            <a:ext cx="2133600" cy="228600"/>
          </a:xfrm>
        </p:spPr>
        <p:txBody>
          <a:bodyPr/>
          <a:lstStyle/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19376" y="4860727"/>
            <a:ext cx="4260056" cy="225623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451056" y="607219"/>
            <a:ext cx="502920" cy="225623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 rot="10800000">
            <a:off x="6468795" y="7036"/>
            <a:ext cx="2672861" cy="1425158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/>
          <p:cNvCxnSpPr/>
          <p:nvPr/>
        </p:nvCxnSpPr>
        <p:spPr>
          <a:xfrm flipV="1">
            <a:off x="0" y="5276"/>
            <a:ext cx="9136966" cy="5132950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000" y="203599"/>
            <a:ext cx="7239000" cy="1021556"/>
          </a:xfrm>
        </p:spPr>
        <p:txBody>
          <a:bodyPr anchor="ctr"/>
          <a:lstStyle>
            <a:lvl1pPr marL="0" algn="l">
              <a:buNone/>
              <a:defRPr sz="3600" b="1" cap="none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1000" y="1225152"/>
            <a:ext cx="3886200" cy="1714500"/>
          </a:xfrm>
        </p:spPr>
        <p:txBody>
          <a:bodyPr anchor="t"/>
          <a:lstStyle>
            <a:lvl1pPr marL="54864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 algn="l"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91828"/>
            <a:ext cx="4038600" cy="3394472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291828"/>
            <a:ext cx="4038600" cy="3394472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4791456" y="4860727"/>
            <a:ext cx="2133600" cy="226314"/>
          </a:xfrm>
        </p:spPr>
        <p:txBody>
          <a:bodyPr/>
          <a:lstStyle/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457200" y="4860727"/>
            <a:ext cx="4260056" cy="226314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7589520" y="4860727"/>
            <a:ext cx="502920" cy="22631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8198" y="218049"/>
            <a:ext cx="1066800" cy="4615434"/>
          </a:xfrm>
        </p:spPr>
        <p:txBody>
          <a:bodyPr vert="vert270" anchor="b"/>
          <a:lstStyle>
            <a:lvl1pPr marL="0" algn="ctr">
              <a:defRPr sz="3300" b="1">
                <a:ln w="6350">
                  <a:solidFill>
                    <a:schemeClr val="tx1"/>
                  </a:solidFill>
                </a:ln>
                <a:solidFill>
                  <a:schemeClr val="tx1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65006" y="218049"/>
            <a:ext cx="581024" cy="2263140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1365006" y="2570343"/>
            <a:ext cx="581024" cy="2263140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2022230" y="218049"/>
            <a:ext cx="6858000" cy="226314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2022230" y="2570343"/>
            <a:ext cx="6858000" cy="22631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>
          <a:xfrm>
            <a:off x="4791456" y="4860727"/>
            <a:ext cx="2130552" cy="226314"/>
          </a:xfrm>
        </p:spPr>
        <p:txBody>
          <a:bodyPr/>
          <a:lstStyle/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457200" y="4860727"/>
            <a:ext cx="4261104" cy="226314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7589520" y="4862322"/>
            <a:ext cx="502920" cy="226314"/>
          </a:xfrm>
        </p:spPr>
        <p:txBody>
          <a:bodyPr/>
          <a:lstStyle>
            <a:lvl1pPr algn="ctr">
              <a:defRPr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>
          <a:xfrm>
            <a:off x="4791456" y="4860727"/>
            <a:ext cx="2133600" cy="226314"/>
          </a:xfrm>
        </p:spPr>
        <p:txBody>
          <a:bodyPr/>
          <a:lstStyle/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457200" y="4861418"/>
            <a:ext cx="4260056" cy="225623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7589520" y="4860727"/>
            <a:ext cx="502920" cy="22631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9456" y="275748"/>
            <a:ext cx="914400" cy="4457700"/>
          </a:xfrm>
        </p:spPr>
        <p:txBody>
          <a:bodyPr vert="vert270" anchor="b"/>
          <a:lstStyle>
            <a:lvl1pPr marL="0" marR="18288" algn="r">
              <a:spcBef>
                <a:spcPts val="0"/>
              </a:spcBef>
              <a:buNone/>
              <a:defRPr sz="2900" b="0" cap="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1135856" y="275748"/>
            <a:ext cx="2438400" cy="44577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3651250" y="240030"/>
            <a:ext cx="5276088" cy="4491990"/>
          </a:xfrm>
        </p:spPr>
        <p:txBody>
          <a:bodyPr/>
          <a:lstStyle>
            <a:lvl1pPr>
              <a:spcBef>
                <a:spcPts val="0"/>
              </a:spcBef>
              <a:defRPr sz="30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278976" y="4917186"/>
            <a:ext cx="2133600" cy="226314"/>
          </a:xfrm>
        </p:spPr>
        <p:txBody>
          <a:bodyPr/>
          <a:lstStyle>
            <a:lvl1pPr>
              <a:defRPr sz="900"/>
            </a:lvl1pPr>
          </a:lstStyle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135856" y="4917186"/>
            <a:ext cx="5143120" cy="226314"/>
          </a:xfrm>
        </p:spPr>
        <p:txBody>
          <a:bodyPr/>
          <a:lstStyle>
            <a:lvl1pPr>
              <a:defRPr sz="900"/>
            </a:lvl1pPr>
          </a:lstStyle>
          <a:p>
            <a:endParaRPr kumimoji="0"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410576" y="4917186"/>
            <a:ext cx="502920" cy="226314"/>
          </a:xfrm>
        </p:spPr>
        <p:txBody>
          <a:bodyPr/>
          <a:lstStyle>
            <a:lvl1pPr>
              <a:defRPr sz="9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9456" y="113172"/>
            <a:ext cx="914400" cy="4800600"/>
          </a:xfrm>
        </p:spPr>
        <p:txBody>
          <a:bodyPr vert="vert270" anchor="b"/>
          <a:lstStyle>
            <a:lvl1pPr marL="0" algn="l">
              <a:buNone/>
              <a:defRPr sz="3000" b="0" cap="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138237" y="280475"/>
            <a:ext cx="7333488" cy="4114800"/>
          </a:xfrm>
          <a:solidFill>
            <a:schemeClr val="bg2">
              <a:shade val="5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43000" y="4400550"/>
            <a:ext cx="7333488" cy="514350"/>
          </a:xfrm>
          <a:solidFill>
            <a:schemeClr val="accent1">
              <a:alpha val="15000"/>
            </a:schemeClr>
          </a:solidFill>
          <a:ln>
            <a:solidFill>
              <a:schemeClr val="accent1"/>
            </a:solidFill>
            <a:miter lim="800000"/>
          </a:ln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108192" y="4917186"/>
            <a:ext cx="2103120" cy="226314"/>
          </a:xfrm>
        </p:spPr>
        <p:txBody>
          <a:bodyPr/>
          <a:lstStyle>
            <a:lvl1pPr>
              <a:defRPr sz="900"/>
            </a:lvl1pPr>
          </a:lstStyle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170432" y="4917877"/>
            <a:ext cx="4948072" cy="226314"/>
          </a:xfrm>
        </p:spPr>
        <p:txBody>
          <a:bodyPr/>
          <a:lstStyle>
            <a:lvl1pPr>
              <a:defRPr sz="900"/>
            </a:lvl1pPr>
          </a:lstStyle>
          <a:p>
            <a:endParaRPr kumimoji="0"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217192" y="4917186"/>
            <a:ext cx="365760" cy="226314"/>
          </a:xfrm>
        </p:spPr>
        <p:txBody>
          <a:bodyPr/>
          <a:lstStyle>
            <a:lvl1pPr algn="ctr">
              <a:defRPr sz="9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ый треугольник 10"/>
          <p:cNvSpPr/>
          <p:nvPr/>
        </p:nvSpPr>
        <p:spPr>
          <a:xfrm>
            <a:off x="7034" y="10552"/>
            <a:ext cx="9129932" cy="5127674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>
            <a:off x="0" y="5276"/>
            <a:ext cx="9136966" cy="5132950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rot="10800000" flipV="1">
            <a:off x="6468795" y="3711307"/>
            <a:ext cx="2672861" cy="1425158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00620"/>
            <a:ext cx="8229600" cy="1049274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412106"/>
            <a:ext cx="8229600" cy="3429000"/>
          </a:xfrm>
          <a:prstGeom prst="rect">
            <a:avLst/>
          </a:prstGeom>
        </p:spPr>
        <p:txBody>
          <a:bodyPr vert="horz" anchor="t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4791456" y="4860727"/>
            <a:ext cx="2133600" cy="226314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fld id="{0106B4A3-4212-4E39-93DE-E053E8F69C28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457200" y="4861418"/>
            <a:ext cx="4260056" cy="225623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endParaRPr kumimoji="0" lang="en-US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7589520" y="4860727"/>
            <a:ext cx="502920" cy="226314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hf sldNum="0" hdr="0" ftr="0" dt="0"/>
  <p:txStyles>
    <p:titleStyle>
      <a:lvl1pPr marL="484632" algn="l" rtl="0" eaLnBrk="1" latinLnBrk="0" hangingPunct="1">
        <a:spcBef>
          <a:spcPct val="0"/>
        </a:spcBef>
        <a:buNone/>
        <a:defRPr kumimoji="0" sz="4200" kern="1200">
          <a:ln w="6350">
            <a:solidFill>
              <a:schemeClr val="accent1">
                <a:shade val="43000"/>
              </a:schemeClr>
            </a:solidFill>
          </a:ln>
          <a:solidFill>
            <a:schemeClr val="accent1">
              <a:tint val="83000"/>
              <a:satMod val="150000"/>
            </a:schemeClr>
          </a:solidFill>
          <a:effectLst>
            <a:outerShdw blurRad="26000" dist="26000" dir="145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448056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85750" algn="l" rtl="0" eaLnBrk="1" latinLnBrk="0" hangingPunct="1">
        <a:spcBef>
          <a:spcPct val="20000"/>
        </a:spcBef>
        <a:buClr>
          <a:schemeClr val="accent1"/>
        </a:buClr>
        <a:buSzPct val="95000"/>
        <a:buFont typeface="Verdana"/>
        <a:buChar char="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106424" indent="-228600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10312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084832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146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9F%D0%B5%D0%B4%D0%B0%D0%B3%D0%BE%D0%B3%D0%B8%D0%BA%D0%B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91%D1%8D%D0%BA%D0%BE%D0%BD,_%D0%A4%D1%80%D1%8D%D0%BD%D1%81%D0%B8%D1%81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ru.wikipedia.org/wiki/%D0%9A%D0%BE%D0%BC%D0%B5%D0%BD%D1%81%D0%BA%D0%B8%D0%B9,_%D0%AF%D0%BD_%D0%90%D0%BC%D0%BE%D1%81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ru.wikipedia.org/wiki/%D0%A3%D1%88%D0%B8%D0%BD%D1%81%D0%BA%D0%B8%D0%B9,_%D0%9A%D0%BE%D0%BD%D1%81%D1%82%D0%B0%D0%BD%D1%82%D0%B8%D0%BD_%D0%94%D0%BC%D0%B8%D1%82%D1%80%D0%B8%D0%B5%D0%B2%D0%B8%D1%87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Педагогика как наука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6536824" y="2138638"/>
            <a:ext cx="2607176" cy="1579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 smtClean="0"/>
              <a:t>Филючкова Мария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 smtClean="0"/>
              <a:t>ИЭиУ </a:t>
            </a:r>
            <a:r>
              <a:rPr lang="ru" sz="2800" dirty="0"/>
              <a:t>ПО(МОУ)-</a:t>
            </a:r>
            <a:r>
              <a:rPr lang="ru" sz="2800" dirty="0" smtClean="0"/>
              <a:t>17</a:t>
            </a:r>
            <a:endParaRPr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body" idx="1"/>
          </p:nvPr>
        </p:nvSpPr>
        <p:spPr>
          <a:xfrm>
            <a:off x="0" y="259798"/>
            <a:ext cx="91440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/>
              <a:t>3. Выявления состава и величины общественных потребностей к обучению и воспитанию в данном месте и в данное время. При этом понятие места и времени также имеет достаточно сложный (иерархичный) характер.</a:t>
            </a:r>
            <a:endParaRPr sz="2400"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2400" dirty="0"/>
              <a:t>4. Создание условий и осуществление гармоничного удовлетворения личных и общественных потребностей в воспитании и обучении с учётом потребностей и возможностей (способностей) как иерархии общественных коллективов (от семьи до государства в целом и даже на международном уровне), так и обучаемого.</a:t>
            </a:r>
            <a:endParaRPr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Источники информации</a:t>
            </a:r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body" idx="1"/>
          </p:nvPr>
        </p:nvSpPr>
        <p:spPr>
          <a:xfrm>
            <a:off x="311700" y="1299808"/>
            <a:ext cx="6701219" cy="34233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b="1" dirty="0" smtClean="0">
                <a:solidFill>
                  <a:schemeClr val="bg1">
                    <a:lumMod val="95000"/>
                    <a:lumOff val="5000"/>
                  </a:schemeClr>
                </a:solidFill>
                <a:hlinkClick r:id="rId3"/>
              </a:rPr>
              <a:t>Википедия</a:t>
            </a:r>
            <a:endParaRPr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457200" y="2913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 b="1" dirty="0"/>
              <a:t>Определение</a:t>
            </a:r>
            <a:endParaRPr sz="4800" b="1" dirty="0"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98243" y="1386316"/>
            <a:ext cx="4292389" cy="35862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3200" b="1" dirty="0" smtClean="0"/>
              <a:t>Педагогика</a:t>
            </a:r>
            <a:r>
              <a:rPr lang="ru" sz="3200" dirty="0" smtClean="0"/>
              <a:t>— </a:t>
            </a:r>
            <a:r>
              <a:rPr lang="ru" sz="3200" dirty="0"/>
              <a:t>наука о воспитании и обучении человека, прежде всего в детско-юношеском возрасте.</a:t>
            </a:r>
            <a:endParaRPr sz="3200" dirty="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0926" y="1125998"/>
            <a:ext cx="4216874" cy="3290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body" idx="1"/>
          </p:nvPr>
        </p:nvSpPr>
        <p:spPr>
          <a:xfrm>
            <a:off x="279612" y="544107"/>
            <a:ext cx="8678415" cy="32469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3200" b="1" u="sng" dirty="0">
                <a:solidFill>
                  <a:schemeClr val="lt1"/>
                </a:solidFill>
              </a:rPr>
              <a:t>Предмет педагогики</a:t>
            </a:r>
            <a:r>
              <a:rPr lang="ru" sz="3200" b="1" dirty="0">
                <a:solidFill>
                  <a:schemeClr val="lt1"/>
                </a:solidFill>
              </a:rPr>
              <a:t> </a:t>
            </a:r>
            <a:r>
              <a:rPr lang="ru" sz="2400" b="1" dirty="0">
                <a:solidFill>
                  <a:schemeClr val="lt1"/>
                </a:solidFill>
              </a:rPr>
              <a:t>— целостный педагогический процесс направленного развития и формирования личности.</a:t>
            </a:r>
            <a:endParaRPr sz="2400" b="1" dirty="0">
              <a:solidFill>
                <a:schemeClr val="lt1"/>
              </a:solidFill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8344" y="2017726"/>
            <a:ext cx="6287444" cy="2954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CCC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body" idx="1"/>
          </p:nvPr>
        </p:nvSpPr>
        <p:spPr>
          <a:xfrm>
            <a:off x="311701" y="98242"/>
            <a:ext cx="8520600" cy="4165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3200" b="1" u="sng" dirty="0"/>
              <a:t>Объект педагогики</a:t>
            </a:r>
            <a:r>
              <a:rPr lang="ru" sz="3200" b="1" dirty="0"/>
              <a:t> </a:t>
            </a:r>
            <a:r>
              <a:rPr lang="ru" sz="2400" dirty="0"/>
              <a:t>— воспитание как сознательно и целенаправленно осуществляемый процесс.</a:t>
            </a:r>
            <a:endParaRPr sz="2400" dirty="0"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7388" y="1534077"/>
            <a:ext cx="5729226" cy="3225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105798" y="1039675"/>
            <a:ext cx="4541772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 b="1" dirty="0"/>
              <a:t>Историческая справка</a:t>
            </a:r>
            <a:endParaRPr sz="4400" b="1" dirty="0"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Слово «педагогика» происходит от др.-греч. παιδαγωγική, что означает буквально «детоведение».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В Древней Греции педагог — раб (часто — неспособный к физическому труду), наблюдающий за ребёнком (παιδος – подросток, мальчик), отвечающий за посещение им школы. 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400"/>
              <a:t>Развитие педагогики неотделимо от истории человечества. Педагогическая мысль зародилась и на протяжении тысячелетий развивалась в древнегреческой, древневосточной и средневековой теологии и философии.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CCC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311700" y="53582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dirty="0">
                <a:solidFill>
                  <a:schemeClr val="bg1"/>
                </a:solidFill>
              </a:rPr>
              <a:t>Впервые педагогика вычленена из системы философских знаний в начале XVII в. английским философом и естествоиспытателем </a:t>
            </a:r>
            <a:r>
              <a:rPr lang="ru" u="sng" dirty="0">
                <a:solidFill>
                  <a:schemeClr val="hlink"/>
                </a:solidFill>
                <a:hlinkClick r:id="rId3"/>
              </a:rPr>
              <a:t>Фрэнсисом Бэконом</a:t>
            </a:r>
            <a:r>
              <a:rPr lang="ru" dirty="0"/>
              <a:t> </a:t>
            </a:r>
            <a:endParaRPr dirty="0"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2"/>
          </p:nvPr>
        </p:nvSpPr>
        <p:spPr>
          <a:xfrm>
            <a:off x="4832400" y="7663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dirty="0">
                <a:solidFill>
                  <a:schemeClr val="bg1"/>
                </a:solidFill>
              </a:rPr>
              <a:t>и закреплена как наука трудами чешского педагога </a:t>
            </a:r>
            <a:r>
              <a:rPr lang="ru" u="sng" dirty="0">
                <a:solidFill>
                  <a:schemeClr val="hlink"/>
                </a:solidFill>
                <a:hlinkClick r:id="rId4"/>
              </a:rPr>
              <a:t>Яна Амоса Коменского</a:t>
            </a:r>
            <a:r>
              <a:rPr lang="ru" dirty="0"/>
              <a:t>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8775" y="1851176"/>
            <a:ext cx="2620950" cy="309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19827" y="1976901"/>
            <a:ext cx="3046075" cy="29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60600" y="92750"/>
            <a:ext cx="85206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2400" i="1" dirty="0"/>
              <a:t>К настоящему времени педагогика является многоотраслевой наукой, функционирующей и развивающейся в тесной взаимосвязи с другими науками.</a:t>
            </a:r>
            <a:endParaRPr sz="2400" i="1" dirty="0"/>
          </a:p>
        </p:txBody>
      </p:sp>
      <p:sp>
        <p:nvSpPr>
          <p:cNvPr id="111" name="Google Shape;111;p19"/>
          <p:cNvSpPr/>
          <p:nvPr/>
        </p:nvSpPr>
        <p:spPr>
          <a:xfrm>
            <a:off x="3723275" y="2605575"/>
            <a:ext cx="1480800" cy="707400"/>
          </a:xfrm>
          <a:prstGeom prst="horizontalScrol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Педагогика</a:t>
            </a:r>
            <a:endParaRPr/>
          </a:p>
        </p:txBody>
      </p:sp>
      <p:cxnSp>
        <p:nvCxnSpPr>
          <p:cNvPr id="112" name="Google Shape;112;p19"/>
          <p:cNvCxnSpPr/>
          <p:nvPr/>
        </p:nvCxnSpPr>
        <p:spPr>
          <a:xfrm rot="-5400000">
            <a:off x="4609038" y="1805463"/>
            <a:ext cx="924900" cy="852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" name="Google Shape;113;p19"/>
          <p:cNvSpPr/>
          <p:nvPr/>
        </p:nvSpPr>
        <p:spPr>
          <a:xfrm>
            <a:off x="4736250" y="1398663"/>
            <a:ext cx="1250400" cy="37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Философия</a:t>
            </a:r>
            <a:endParaRPr/>
          </a:p>
        </p:txBody>
      </p:sp>
      <p:cxnSp>
        <p:nvCxnSpPr>
          <p:cNvPr id="114" name="Google Shape;114;p19"/>
          <p:cNvCxnSpPr/>
          <p:nvPr/>
        </p:nvCxnSpPr>
        <p:spPr>
          <a:xfrm rot="10800000" flipH="1">
            <a:off x="5204075" y="2337963"/>
            <a:ext cx="1117800" cy="4794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" name="Google Shape;115;p19"/>
          <p:cNvSpPr/>
          <p:nvPr/>
        </p:nvSpPr>
        <p:spPr>
          <a:xfrm>
            <a:off x="6321875" y="2162125"/>
            <a:ext cx="1480800" cy="300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Психология</a:t>
            </a:r>
            <a:endParaRPr/>
          </a:p>
        </p:txBody>
      </p:sp>
      <p:cxnSp>
        <p:nvCxnSpPr>
          <p:cNvPr id="116" name="Google Shape;116;p19"/>
          <p:cNvCxnSpPr/>
          <p:nvPr/>
        </p:nvCxnSpPr>
        <p:spPr>
          <a:xfrm rot="-5400000" flipH="1">
            <a:off x="4500800" y="3420525"/>
            <a:ext cx="910800" cy="537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" name="Google Shape;117;p19"/>
          <p:cNvSpPr/>
          <p:nvPr/>
        </p:nvSpPr>
        <p:spPr>
          <a:xfrm>
            <a:off x="4645350" y="4149375"/>
            <a:ext cx="1341300" cy="405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Биология</a:t>
            </a:r>
            <a:endParaRPr/>
          </a:p>
        </p:txBody>
      </p:sp>
      <p:cxnSp>
        <p:nvCxnSpPr>
          <p:cNvPr id="118" name="Google Shape;118;p19"/>
          <p:cNvCxnSpPr/>
          <p:nvPr/>
        </p:nvCxnSpPr>
        <p:spPr>
          <a:xfrm flipH="1">
            <a:off x="2542775" y="3064050"/>
            <a:ext cx="1180500" cy="756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9;p19"/>
          <p:cNvSpPr/>
          <p:nvPr/>
        </p:nvSpPr>
        <p:spPr>
          <a:xfrm>
            <a:off x="956975" y="3653400"/>
            <a:ext cx="1585800" cy="37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Антропология</a:t>
            </a:r>
            <a:endParaRPr/>
          </a:p>
        </p:txBody>
      </p:sp>
      <p:cxnSp>
        <p:nvCxnSpPr>
          <p:cNvPr id="120" name="Google Shape;120;p19"/>
          <p:cNvCxnSpPr/>
          <p:nvPr/>
        </p:nvCxnSpPr>
        <p:spPr>
          <a:xfrm rot="10800000">
            <a:off x="2361050" y="2277175"/>
            <a:ext cx="1369200" cy="531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1" name="Google Shape;121;p19"/>
          <p:cNvSpPr/>
          <p:nvPr/>
        </p:nvSpPr>
        <p:spPr>
          <a:xfrm>
            <a:off x="1173550" y="2109625"/>
            <a:ext cx="1180500" cy="405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Медицина</a:t>
            </a:r>
            <a:endParaRPr/>
          </a:p>
        </p:txBody>
      </p:sp>
      <p:cxnSp>
        <p:nvCxnSpPr>
          <p:cNvPr id="122" name="Google Shape;122;p19"/>
          <p:cNvCxnSpPr/>
          <p:nvPr/>
        </p:nvCxnSpPr>
        <p:spPr>
          <a:xfrm>
            <a:off x="5204075" y="3122400"/>
            <a:ext cx="1481100" cy="3144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Google Shape;123;p19"/>
          <p:cNvSpPr/>
          <p:nvPr/>
        </p:nvSpPr>
        <p:spPr>
          <a:xfrm>
            <a:off x="6685175" y="3248100"/>
            <a:ext cx="1669500" cy="405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Экономика</a:t>
            </a:r>
            <a:endParaRPr/>
          </a:p>
        </p:txBody>
      </p:sp>
      <p:cxnSp>
        <p:nvCxnSpPr>
          <p:cNvPr id="124" name="Google Shape;124;p19"/>
          <p:cNvCxnSpPr/>
          <p:nvPr/>
        </p:nvCxnSpPr>
        <p:spPr>
          <a:xfrm rot="5400000">
            <a:off x="3227275" y="3408675"/>
            <a:ext cx="1131600" cy="7824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9"/>
          <p:cNvSpPr/>
          <p:nvPr/>
        </p:nvSpPr>
        <p:spPr>
          <a:xfrm>
            <a:off x="2752275" y="4365675"/>
            <a:ext cx="1341300" cy="37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Социология</a:t>
            </a:r>
            <a:endParaRPr/>
          </a:p>
        </p:txBody>
      </p:sp>
      <p:cxnSp>
        <p:nvCxnSpPr>
          <p:cNvPr id="126" name="Google Shape;126;p19"/>
          <p:cNvCxnSpPr/>
          <p:nvPr/>
        </p:nvCxnSpPr>
        <p:spPr>
          <a:xfrm rot="5400000" flipH="1">
            <a:off x="3300550" y="1809075"/>
            <a:ext cx="957000" cy="8451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9"/>
          <p:cNvSpPr/>
          <p:nvPr/>
        </p:nvSpPr>
        <p:spPr>
          <a:xfrm>
            <a:off x="2472850" y="1512413"/>
            <a:ext cx="1529700" cy="258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Информатика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>
            <a:spLocks noGrp="1"/>
          </p:cNvSpPr>
          <p:nvPr>
            <p:ph type="title"/>
          </p:nvPr>
        </p:nvSpPr>
        <p:spPr>
          <a:xfrm>
            <a:off x="311700" y="2703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Задачи научной педагогики</a:t>
            </a:r>
            <a:endParaRPr b="1" dirty="0"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1"/>
          </p:nvPr>
        </p:nvSpPr>
        <p:spPr>
          <a:xfrm>
            <a:off x="311700" y="1116825"/>
            <a:ext cx="8520600" cy="34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i="1"/>
              <a:t>Научная педагогика по проф. </a:t>
            </a:r>
            <a:r>
              <a:rPr lang="ru" sz="1600" i="1" u="sng">
                <a:solidFill>
                  <a:schemeClr val="hlink"/>
                </a:solidFill>
                <a:hlinkClick r:id="rId3" action="ppaction://hlinksldjump"/>
              </a:rPr>
              <a:t>В. В. Кумарину</a:t>
            </a:r>
            <a:r>
              <a:rPr lang="ru" sz="1600" i="1"/>
              <a:t> ставит перед собой следующие задачи:</a:t>
            </a:r>
            <a:endParaRPr sz="1600" i="1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Воспитание человека, т.е. выработку в нём устойчивых привычек поведения, таких как честность, порядочность, трудолюбие и т. д. Цель воспитания — не только знание о том, что такое честность, но именно устойчивая привычка быть честным. Эта задача является первоочередной и ей целесообразно отдавать предпочтение — ещё </a:t>
            </a:r>
            <a:r>
              <a:rPr lang="ru" sz="1400" u="sng">
                <a:solidFill>
                  <a:schemeClr val="hlink"/>
                </a:solidFill>
                <a:hlinkClick r:id="rId4"/>
              </a:rPr>
              <a:t>Ушинский К. Д.</a:t>
            </a:r>
            <a:r>
              <a:rPr lang="ru" sz="1400"/>
              <a:t> писал о том, что при дурном воспитании дополнительные знания сделают такого человека только более опасным для общества (и приводил в качестве примера Чичикова).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Выявление состава и величины природных (т. е. не поддающихся изменению педагогическими средствами) дарований (способностей) и тесно связанных с ними потребностей данного человека, в значительной степени определяющих возможности к его обучению в том или ином направлении.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296586" y="180529"/>
            <a:ext cx="8520600" cy="12553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Валентин Васильевич Кумарин</a:t>
            </a:r>
            <a:endParaRPr b="1" dirty="0"/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1"/>
          </p:nvPr>
        </p:nvSpPr>
        <p:spPr>
          <a:xfrm>
            <a:off x="311700" y="1481177"/>
            <a:ext cx="5942400" cy="3300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 dirty="0"/>
              <a:t>Валентин Васильевич Кумарин (25 апреля 1928, Княжеверятино, Тамбовская область — 14 июля 2002, Москва) — советский и российский педагог и публицист, один из продолжателей дела Антона Семёновича Макаренко, один из ведущих учёных-макаренковедов своего времени. Доктор педагогических наук, профессор. Член Союза журналистов СССР.</a:t>
            </a:r>
            <a:r>
              <a:rPr lang="ru" sz="1400" dirty="0"/>
              <a:t/>
            </a:r>
            <a:br>
              <a:rPr lang="ru" sz="1400" dirty="0"/>
            </a:br>
            <a:r>
              <a:rPr lang="ru" sz="1400" dirty="0"/>
              <a:t/>
            </a:r>
            <a:br>
              <a:rPr lang="ru" sz="1400" dirty="0"/>
            </a:br>
            <a:endParaRPr sz="1400" dirty="0"/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4099" y="660951"/>
            <a:ext cx="2625500" cy="4013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Яркая">
  <a:themeElements>
    <a:clrScheme name="Яркая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Яркая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Яркая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8000"/>
                <a:satMod val="230000"/>
              </a:schemeClr>
            </a:gs>
            <a:gs pos="60000">
              <a:schemeClr val="phClr">
                <a:shade val="92000"/>
                <a:satMod val="230000"/>
              </a:schemeClr>
            </a:gs>
            <a:gs pos="100000">
              <a:schemeClr val="phClr">
                <a:tint val="85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200"/>
                <a:satMod val="150000"/>
              </a:schemeClr>
              <a:schemeClr val="phClr">
                <a:tint val="90000"/>
                <a:satMod val="150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Verve</Template>
  <TotalTime>0</TotalTime>
  <Words>466</Words>
  <Application>Microsoft Office PowerPoint</Application>
  <PresentationFormat>Экран (16:9)</PresentationFormat>
  <Paragraphs>33</Paragraphs>
  <Slides>11</Slides>
  <Notes>11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Wingdings 2</vt:lpstr>
      <vt:lpstr>Verdana</vt:lpstr>
      <vt:lpstr>Яркая</vt:lpstr>
      <vt:lpstr>Педагогика как наука</vt:lpstr>
      <vt:lpstr>Определение</vt:lpstr>
      <vt:lpstr>Презентация PowerPoint</vt:lpstr>
      <vt:lpstr>Презентация PowerPoint</vt:lpstr>
      <vt:lpstr>Историческая справка</vt:lpstr>
      <vt:lpstr>Презентация PowerPoint</vt:lpstr>
      <vt:lpstr>Презентация PowerPoint</vt:lpstr>
      <vt:lpstr>Задачи научной педагогики</vt:lpstr>
      <vt:lpstr>Валентин Васильевич Кумарин</vt:lpstr>
      <vt:lpstr>Презентация PowerPoint</vt:lpstr>
      <vt:lpstr>Источники информации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Педагогика как наука</dc:title>
  <dc:creator>Пользователь</dc:creator>
  <cp:lastModifiedBy>Пользователь</cp:lastModifiedBy>
  <cp:revision>1</cp:revision>
  <dcterms:modified xsi:type="dcterms:W3CDTF">2018-11-28T13:47:56Z</dcterms:modified>
</cp:coreProperties>
</file>